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0" r:id="rId2"/>
    <p:sldId id="310" r:id="rId3"/>
    <p:sldId id="320" r:id="rId4"/>
    <p:sldId id="321" r:id="rId5"/>
    <p:sldId id="322" r:id="rId6"/>
    <p:sldId id="338" r:id="rId7"/>
    <p:sldId id="335" r:id="rId8"/>
    <p:sldId id="336" r:id="rId9"/>
    <p:sldId id="337" r:id="rId10"/>
    <p:sldId id="339" r:id="rId11"/>
    <p:sldId id="340" r:id="rId12"/>
    <p:sldId id="341" r:id="rId13"/>
    <p:sldId id="324" r:id="rId14"/>
    <p:sldId id="325" r:id="rId15"/>
    <p:sldId id="329" r:id="rId16"/>
    <p:sldId id="331" r:id="rId17"/>
    <p:sldId id="342" r:id="rId18"/>
    <p:sldId id="330" r:id="rId19"/>
    <p:sldId id="345" r:id="rId20"/>
    <p:sldId id="344" r:id="rId21"/>
    <p:sldId id="333" r:id="rId22"/>
    <p:sldId id="346" r:id="rId23"/>
    <p:sldId id="347" r:id="rId24"/>
    <p:sldId id="3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7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F36B-B9A5-458F-A714-2A42A3B556B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15EB9-5133-411B-9143-FC0D9F89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1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A23968-A4D5-4096-8F15-4D6DA624C9A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6759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relationships</a:t>
            </a:r>
          </a:p>
          <a:p>
            <a:r>
              <a:rPr lang="en-US" dirty="0" smtClean="0"/>
              <a:t>one-to-one</a:t>
            </a:r>
          </a:p>
          <a:p>
            <a:pPr lvl="1"/>
            <a:r>
              <a:rPr lang="en-US" dirty="0" smtClean="0"/>
              <a:t>e.g. employee &amp; address</a:t>
            </a:r>
          </a:p>
          <a:p>
            <a:r>
              <a:rPr lang="en-US" dirty="0" smtClean="0"/>
              <a:t>one-to-many</a:t>
            </a:r>
          </a:p>
          <a:p>
            <a:pPr lvl="1"/>
            <a:r>
              <a:rPr lang="en-US" dirty="0" smtClean="0"/>
              <a:t>e.g. student &amp; address</a:t>
            </a:r>
          </a:p>
          <a:p>
            <a:r>
              <a:rPr lang="en-US" dirty="0" smtClean="0"/>
              <a:t>many-to-many</a:t>
            </a:r>
          </a:p>
          <a:p>
            <a:pPr lvl="1"/>
            <a:r>
              <a:rPr lang="en-US" dirty="0" smtClean="0"/>
              <a:t>e.g. students &amp; courses</a:t>
            </a:r>
          </a:p>
          <a:p>
            <a:pPr lvl="1"/>
            <a:r>
              <a:rPr lang="en-US" dirty="0" smtClean="0"/>
              <a:t>linking table (enrollment)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759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to one 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5433349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1077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break </a:t>
            </a:r>
            <a:r>
              <a:rPr lang="en-US" dirty="0" smtClean="0"/>
              <a:t>1 many-to-many relationship (Classes &amp; Students) into 2 one-to-many relationships, using a linking table (</a:t>
            </a:r>
            <a:r>
              <a:rPr lang="en-US" dirty="0" err="1" smtClean="0"/>
              <a:t>StudentClasses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to many example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7" y="1447801"/>
            <a:ext cx="4900613" cy="309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899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96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tructured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uery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anguage</a:t>
            </a:r>
          </a:p>
          <a:p>
            <a:r>
              <a:rPr lang="en-US" dirty="0"/>
              <a:t>database programming language</a:t>
            </a:r>
          </a:p>
          <a:p>
            <a:r>
              <a:rPr lang="en-US" dirty="0" smtClean="0"/>
              <a:t>a number of implementations – Oracle/SQL Server/MySQL</a:t>
            </a:r>
          </a:p>
          <a:p>
            <a:r>
              <a:rPr lang="en-US" dirty="0"/>
              <a:t>ignores white space (line breaks, spaces, indentation)</a:t>
            </a:r>
          </a:p>
          <a:p>
            <a:r>
              <a:rPr lang="en-US" dirty="0"/>
              <a:t>commands are NOT case sensitive</a:t>
            </a:r>
          </a:p>
          <a:p>
            <a:r>
              <a:rPr lang="en-US" dirty="0"/>
              <a:t>; ends the statement</a:t>
            </a:r>
          </a:p>
          <a:p>
            <a:r>
              <a:rPr lang="en-US" dirty="0"/>
              <a:t>string value is enclosed in single quotes ‘</a:t>
            </a:r>
            <a:r>
              <a:rPr lang="en-US" dirty="0" err="1"/>
              <a:t>myText</a:t>
            </a:r>
            <a:r>
              <a:rPr lang="en-US" dirty="0"/>
              <a:t>’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278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get data: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SELECT * FROM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yTable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insert data: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INSERT INTO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yTable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(Column1, Column2)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VALUES (‘value1’, ‘value2’);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update data: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UPDATE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yTable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SET Column1 = ‘value3’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WHERE Column1 = ‘value2’;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delete data: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DELETE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FROM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yTable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WHERE Column1 = ‘value3’;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59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(Select/Update/Delete)</a:t>
            </a:r>
          </a:p>
          <a:p>
            <a:pPr lvl="1"/>
            <a:r>
              <a:rPr lang="en-US" dirty="0" smtClean="0"/>
              <a:t>narrow down which data you want to retrieve</a:t>
            </a:r>
          </a:p>
          <a:p>
            <a:r>
              <a:rPr lang="en-US" dirty="0" smtClean="0"/>
              <a:t>ORDER BY (Select)</a:t>
            </a:r>
          </a:p>
          <a:p>
            <a:pPr lvl="1"/>
            <a:r>
              <a:rPr lang="en-US" dirty="0" smtClean="0"/>
              <a:t>set the order of the data</a:t>
            </a:r>
          </a:p>
          <a:p>
            <a:r>
              <a:rPr lang="en-US" dirty="0" smtClean="0"/>
              <a:t>GROUP BY (Select)</a:t>
            </a:r>
          </a:p>
          <a:p>
            <a:pPr lvl="1"/>
            <a:r>
              <a:rPr lang="en-US" dirty="0" smtClean="0"/>
              <a:t>aggregate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33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commands below apply to objects such as Database, Table, View, Stored Procedure, Functions,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/>
              <a:t>CREATE </a:t>
            </a:r>
          </a:p>
          <a:p>
            <a:pPr lvl="1"/>
            <a:r>
              <a:rPr lang="en-US" dirty="0" smtClean="0"/>
              <a:t>creates </a:t>
            </a:r>
            <a:r>
              <a:rPr lang="en-US" dirty="0"/>
              <a:t>an </a:t>
            </a:r>
            <a:r>
              <a:rPr lang="en-US" dirty="0" smtClean="0"/>
              <a:t>object structure</a:t>
            </a:r>
            <a:endParaRPr lang="en-US" dirty="0"/>
          </a:p>
          <a:p>
            <a:r>
              <a:rPr lang="en-US" dirty="0" smtClean="0"/>
              <a:t>ALTER</a:t>
            </a:r>
          </a:p>
          <a:p>
            <a:pPr lvl="1"/>
            <a:r>
              <a:rPr lang="en-US" dirty="0" smtClean="0"/>
              <a:t>modifies the 0bject structure</a:t>
            </a:r>
          </a:p>
          <a:p>
            <a:r>
              <a:rPr lang="en-US" dirty="0" smtClean="0"/>
              <a:t>DROP</a:t>
            </a:r>
          </a:p>
          <a:p>
            <a:pPr lvl="1"/>
            <a:r>
              <a:rPr lang="en-US" dirty="0" smtClean="0"/>
              <a:t>removes the object structure, including any underlying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Modifying DB structure/objects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722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join multiple tables into a single table (for example table1.column1, table1.column2, table2.column3, table2.column4 can be joined into a result set containing all 4 columns)</a:t>
            </a:r>
          </a:p>
          <a:p>
            <a:r>
              <a:rPr lang="en-US" dirty="0" smtClean="0"/>
              <a:t>common joins:</a:t>
            </a:r>
          </a:p>
          <a:p>
            <a:pPr lvl="1"/>
            <a:r>
              <a:rPr lang="en-US" dirty="0" smtClean="0"/>
              <a:t>inner join</a:t>
            </a:r>
          </a:p>
          <a:p>
            <a:pPr lvl="1"/>
            <a:r>
              <a:rPr lang="en-US" dirty="0" smtClean="0"/>
              <a:t>outer joins – left, right and full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083195"/>
              </p:ext>
            </p:extLst>
          </p:nvPr>
        </p:nvGraphicFramePr>
        <p:xfrm>
          <a:off x="2667000" y="4648200"/>
          <a:ext cx="6305550" cy="20193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01850"/>
                <a:gridCol w="2101850"/>
                <a:gridCol w="2101850"/>
              </a:tblGrid>
              <a:tr h="3786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6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JOIN From Tables A and B</a:t>
                      </a:r>
                      <a:endParaRPr lang="en-US" sz="2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</a:rPr>
                        <a:t> </a:t>
                      </a:r>
                      <a:endParaRPr lang="en-US" sz="2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i="1" u="none" strike="noStrike" dirty="0">
                          <a:effectLst/>
                        </a:rPr>
                        <a:t>Matching A</a:t>
                      </a:r>
                      <a:endParaRPr lang="en-US" sz="2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i="1" u="none" strike="noStrike" dirty="0">
                          <a:effectLst/>
                        </a:rPr>
                        <a:t>All A</a:t>
                      </a:r>
                      <a:endParaRPr lang="en-US" sz="2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8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i="1" u="none" strike="noStrike" dirty="0">
                          <a:effectLst/>
                        </a:rPr>
                        <a:t>Matching B</a:t>
                      </a:r>
                      <a:endParaRPr lang="en-US" sz="2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INNER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>
                          <a:effectLst/>
                        </a:rPr>
                        <a:t>LEFT OUTER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7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i="1" u="none" strike="noStrike" dirty="0">
                          <a:effectLst/>
                        </a:rPr>
                        <a:t>All B</a:t>
                      </a:r>
                      <a:endParaRPr lang="en-US" sz="2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>
                          <a:effectLst/>
                        </a:rPr>
                        <a:t>RIGHT OUTER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</a:rPr>
                        <a:t>FULL OUTER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3397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10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424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Entity Relationship Diagram (ERD)</a:t>
            </a:r>
            <a:br>
              <a:rPr lang="en-US" dirty="0"/>
            </a:br>
            <a:r>
              <a:rPr lang="en-US" dirty="0"/>
              <a:t>Final Project – </a:t>
            </a:r>
            <a:r>
              <a:rPr lang="en-US" dirty="0" smtClean="0"/>
              <a:t>IP, </a:t>
            </a:r>
            <a:r>
              <a:rPr lang="en-US" dirty="0"/>
              <a:t>Summer 2002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60404"/>
              </p:ext>
            </p:extLst>
          </p:nvPr>
        </p:nvGraphicFramePr>
        <p:xfrm>
          <a:off x="388638" y="1676400"/>
          <a:ext cx="8602962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VISIO" r:id="rId3" imgW="6495840" imgH="3234960" progId="Visio.Drawing.11">
                  <p:embed/>
                </p:oleObj>
              </mc:Choice>
              <mc:Fallback>
                <p:oleObj name="VISIO" r:id="rId3" imgW="6495840" imgH="323496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38" y="1676400"/>
                        <a:ext cx="8602962" cy="42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3434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lcs-vc-mssql-01.ad.syr.edu/CSE581/Files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CSE581 – Database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683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access in </a:t>
            </a:r>
            <a:r>
              <a:rPr lang="en-US" dirty="0" err="1" smtClean="0"/>
              <a:t>.Net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67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ADO.Net</a:t>
            </a:r>
            <a:endParaRPr lang="en-US" dirty="0" smtClean="0"/>
          </a:p>
          <a:p>
            <a:pPr lvl="1"/>
            <a:r>
              <a:rPr lang="en-US" dirty="0" err="1" smtClean="0"/>
              <a:t>System.Data</a:t>
            </a:r>
            <a:r>
              <a:rPr lang="en-US" dirty="0" smtClean="0"/>
              <a:t>(.</a:t>
            </a:r>
            <a:r>
              <a:rPr lang="en-US" dirty="0" err="1" smtClean="0"/>
              <a:t>SqlClient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DataSet</a:t>
            </a:r>
            <a:r>
              <a:rPr lang="en-US" dirty="0" smtClean="0"/>
              <a:t>, </a:t>
            </a:r>
            <a:r>
              <a:rPr lang="en-US" dirty="0" err="1" smtClean="0"/>
              <a:t>DataTable</a:t>
            </a:r>
            <a:r>
              <a:rPr lang="en-US" dirty="0" smtClean="0"/>
              <a:t>, </a:t>
            </a:r>
            <a:r>
              <a:rPr lang="en-US" dirty="0" err="1" smtClean="0"/>
              <a:t>DataRow</a:t>
            </a:r>
            <a:r>
              <a:rPr lang="en-US" dirty="0" smtClean="0"/>
              <a:t>, </a:t>
            </a:r>
            <a:r>
              <a:rPr lang="en-US" dirty="0" err="1" smtClean="0"/>
              <a:t>SqlConnection</a:t>
            </a:r>
            <a:r>
              <a:rPr lang="en-US" dirty="0" smtClean="0"/>
              <a:t>, </a:t>
            </a:r>
            <a:r>
              <a:rPr lang="en-US" dirty="0" err="1" smtClean="0"/>
              <a:t>SqlCommand</a:t>
            </a:r>
            <a:r>
              <a:rPr lang="en-US" dirty="0" smtClean="0"/>
              <a:t>, </a:t>
            </a:r>
            <a:r>
              <a:rPr lang="en-US" dirty="0" err="1" smtClean="0"/>
              <a:t>SqlDataAdapter</a:t>
            </a:r>
            <a:endParaRPr lang="en-US" dirty="0" smtClean="0"/>
          </a:p>
          <a:p>
            <a:pPr lvl="1"/>
            <a:r>
              <a:rPr lang="en-US" dirty="0" smtClean="0"/>
              <a:t>parameterized queries vs concatenation</a:t>
            </a:r>
          </a:p>
          <a:p>
            <a:r>
              <a:rPr lang="en-US" dirty="0" smtClean="0"/>
              <a:t>Typed Datasets</a:t>
            </a:r>
          </a:p>
          <a:p>
            <a:pPr lvl="1"/>
            <a:r>
              <a:rPr lang="en-US" dirty="0" smtClean="0"/>
              <a:t>typed tables/rows</a:t>
            </a:r>
          </a:p>
          <a:p>
            <a:r>
              <a:rPr lang="en-US" dirty="0" smtClean="0"/>
              <a:t>Entity Framework</a:t>
            </a:r>
          </a:p>
          <a:p>
            <a:pPr lvl="1"/>
            <a:r>
              <a:rPr lang="en-US" dirty="0" smtClean="0"/>
              <a:t>newest &amp; best</a:t>
            </a:r>
          </a:p>
          <a:p>
            <a:pPr lvl="1"/>
            <a:r>
              <a:rPr lang="en-US" dirty="0" smtClean="0"/>
              <a:t>code first/DB first/..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134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first approach</a:t>
            </a:r>
          </a:p>
          <a:p>
            <a:pPr lvl="1"/>
            <a:r>
              <a:rPr lang="en-US" dirty="0" smtClean="0"/>
              <a:t>can generate DB from C# classes</a:t>
            </a:r>
          </a:p>
          <a:p>
            <a:pPr lvl="1"/>
            <a:r>
              <a:rPr lang="en-US" dirty="0" smtClean="0"/>
              <a:t>can generate C# classes from DB</a:t>
            </a:r>
          </a:p>
          <a:p>
            <a:r>
              <a:rPr lang="en-US" dirty="0" smtClean="0"/>
              <a:t>model (</a:t>
            </a:r>
            <a:r>
              <a:rPr lang="en-US" dirty="0" err="1" smtClean="0"/>
              <a:t>edmx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present in EF7</a:t>
            </a:r>
          </a:p>
          <a:p>
            <a:pPr lvl="1"/>
            <a:r>
              <a:rPr lang="en-US" dirty="0" smtClean="0"/>
              <a:t>generated from DB</a:t>
            </a:r>
          </a:p>
          <a:p>
            <a:pPr lvl="1"/>
            <a:r>
              <a:rPr lang="en-US" dirty="0" smtClean="0"/>
              <a:t>visual representation of design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360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52800"/>
          </a:xfrm>
        </p:spPr>
        <p:txBody>
          <a:bodyPr/>
          <a:lstStyle/>
          <a:p>
            <a:r>
              <a:rPr lang="en-US" dirty="0" smtClean="0"/>
              <a:t>relational database stores all data in tables</a:t>
            </a:r>
          </a:p>
          <a:p>
            <a:r>
              <a:rPr lang="en-US" dirty="0" smtClean="0"/>
              <a:t>single table -&gt; repeating data</a:t>
            </a:r>
          </a:p>
          <a:p>
            <a:pPr lvl="1"/>
            <a:r>
              <a:rPr lang="en-US" dirty="0" smtClean="0"/>
              <a:t>waste of space</a:t>
            </a:r>
          </a:p>
          <a:p>
            <a:pPr lvl="1"/>
            <a:r>
              <a:rPr lang="en-US" dirty="0" smtClean="0"/>
              <a:t>data consistency issues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458200" cy="127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9834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“is the process of reducing redundant information in a database”</a:t>
            </a:r>
          </a:p>
          <a:p>
            <a:pPr lvl="0"/>
            <a:r>
              <a:rPr lang="en-US" dirty="0" smtClean="0"/>
              <a:t>data </a:t>
            </a:r>
            <a:r>
              <a:rPr lang="en-US" dirty="0"/>
              <a:t>retrieval as well as modification is more efficient</a:t>
            </a:r>
          </a:p>
          <a:p>
            <a:pPr lvl="0"/>
            <a:r>
              <a:rPr lang="en-US" dirty="0"/>
              <a:t>data redundancy is minimized, which simplifies maintenance and reduces storage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726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99626"/>
              </p:ext>
            </p:extLst>
          </p:nvPr>
        </p:nvGraphicFramePr>
        <p:xfrm>
          <a:off x="762000" y="1524000"/>
          <a:ext cx="737235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100"/>
                <a:gridCol w="54292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4003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Normal form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400300" algn="l"/>
                        </a:tabLs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First (1NF)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The value stored at the intersection of each row and column must be a scalar value, and a table must not contain any repeating columns.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Second (2NF)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Every non-key column must depend on the entire primary key.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Third (3NF)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8001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</a:rPr>
                        <a:t>Every non-key column must depend only on the primary key.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three normal </a:t>
            </a:r>
            <a:r>
              <a:rPr lang="en-US" dirty="0"/>
              <a:t>forms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0386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Notes</a:t>
            </a:r>
          </a:p>
          <a:p>
            <a:pPr lvl="1"/>
            <a:r>
              <a:rPr lang="en-US" sz="2400" dirty="0"/>
              <a:t>Each normal form assumes that the design is already in the previous normal form.</a:t>
            </a:r>
          </a:p>
          <a:p>
            <a:pPr lvl="1"/>
            <a:r>
              <a:rPr lang="en-US" sz="2400" dirty="0"/>
              <a:t>A database is typically considered to be normalized if it is in third normal form.</a:t>
            </a:r>
          </a:p>
        </p:txBody>
      </p:sp>
    </p:spTree>
    <p:extLst>
      <p:ext uri="{BB962C8B-B14F-4D97-AF65-F5344CB8AC3E}">
        <p14:creationId xmlns:p14="http://schemas.microsoft.com/office/powerpoint/2010/main" val="2402046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Database - Design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31113" cy="482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0192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Database - Data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600200"/>
            <a:ext cx="54828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933700"/>
            <a:ext cx="453048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4343400"/>
            <a:ext cx="377987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4555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data stored in tables</a:t>
            </a:r>
          </a:p>
          <a:p>
            <a:pPr lvl="1"/>
            <a:r>
              <a:rPr lang="en-US" dirty="0" smtClean="0"/>
              <a:t>one entity per table (usually)</a:t>
            </a:r>
          </a:p>
          <a:p>
            <a:pPr lvl="1"/>
            <a:r>
              <a:rPr lang="en-US" dirty="0" smtClean="0"/>
              <a:t>data as well as relationships</a:t>
            </a:r>
          </a:p>
          <a:p>
            <a:r>
              <a:rPr lang="en-US" dirty="0" smtClean="0"/>
              <a:t>rows</a:t>
            </a:r>
          </a:p>
          <a:p>
            <a:pPr lvl="1"/>
            <a:r>
              <a:rPr lang="en-US" dirty="0" smtClean="0"/>
              <a:t>each rows contains a single record</a:t>
            </a:r>
          </a:p>
          <a:p>
            <a:r>
              <a:rPr lang="en-US" dirty="0" smtClean="0"/>
              <a:t>columns</a:t>
            </a:r>
            <a:endParaRPr lang="en-US" dirty="0"/>
          </a:p>
          <a:p>
            <a:pPr lvl="1"/>
            <a:r>
              <a:rPr lang="en-US" dirty="0"/>
              <a:t>each column contains </a:t>
            </a:r>
            <a:r>
              <a:rPr lang="en-US" dirty="0" smtClean="0"/>
              <a:t>a single attribute </a:t>
            </a:r>
            <a:r>
              <a:rPr lang="en-US" dirty="0"/>
              <a:t>of the entity</a:t>
            </a:r>
          </a:p>
          <a:p>
            <a:r>
              <a:rPr lang="en-US" dirty="0" smtClean="0"/>
              <a:t>cell</a:t>
            </a:r>
          </a:p>
          <a:p>
            <a:pPr lvl="1"/>
            <a:r>
              <a:rPr lang="en-US" dirty="0" smtClean="0"/>
              <a:t>intersection of a row and column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538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 between tables</a:t>
            </a:r>
          </a:p>
          <a:p>
            <a:pPr lvl="1"/>
            <a:r>
              <a:rPr lang="en-US" dirty="0" smtClean="0"/>
              <a:t>associations between entities</a:t>
            </a:r>
          </a:p>
          <a:p>
            <a:pPr lvl="1"/>
            <a:r>
              <a:rPr lang="en-US" dirty="0" smtClean="0"/>
              <a:t>maintained via primary/foreign keys</a:t>
            </a:r>
          </a:p>
          <a:p>
            <a:r>
              <a:rPr lang="en-US" dirty="0"/>
              <a:t>primary key</a:t>
            </a:r>
          </a:p>
          <a:p>
            <a:pPr lvl="1"/>
            <a:r>
              <a:rPr lang="en-US" dirty="0"/>
              <a:t>uniquely identifies the row</a:t>
            </a:r>
          </a:p>
          <a:p>
            <a:pPr lvl="1"/>
            <a:r>
              <a:rPr lang="en-US" dirty="0"/>
              <a:t>composite primary key – multiple columns, single key</a:t>
            </a:r>
          </a:p>
          <a:p>
            <a:r>
              <a:rPr lang="en-US" dirty="0"/>
              <a:t>foreign key</a:t>
            </a:r>
          </a:p>
          <a:p>
            <a:pPr lvl="1"/>
            <a:r>
              <a:rPr lang="en-US" dirty="0"/>
              <a:t>a key that references a primary key in a different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&amp;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586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</TotalTime>
  <Words>585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Paper</vt:lpstr>
      <vt:lpstr>VISIO</vt:lpstr>
      <vt:lpstr>Relational Model</vt:lpstr>
      <vt:lpstr>Database Structure</vt:lpstr>
      <vt:lpstr>Table</vt:lpstr>
      <vt:lpstr>Normalization</vt:lpstr>
      <vt:lpstr>The three normal forms</vt:lpstr>
      <vt:lpstr>Normalized Database - Design</vt:lpstr>
      <vt:lpstr>Normalized Database - Data</vt:lpstr>
      <vt:lpstr>Tables</vt:lpstr>
      <vt:lpstr>Relationships &amp; Keys</vt:lpstr>
      <vt:lpstr>Relationship Types</vt:lpstr>
      <vt:lpstr>One to one example</vt:lpstr>
      <vt:lpstr>Many to many example</vt:lpstr>
      <vt:lpstr>SQL</vt:lpstr>
      <vt:lpstr>SQL</vt:lpstr>
      <vt:lpstr>Basic Data Commands</vt:lpstr>
      <vt:lpstr>Clauses</vt:lpstr>
      <vt:lpstr>Modifying DB structure/objects</vt:lpstr>
      <vt:lpstr>Joins</vt:lpstr>
      <vt:lpstr>Other</vt:lpstr>
      <vt:lpstr>Entity Relationship Diagram (ERD) Final Project – IP, Summer 2002</vt:lpstr>
      <vt:lpstr>CSE581 – Database Management</vt:lpstr>
      <vt:lpstr>Database access in .Net</vt:lpstr>
      <vt:lpstr>DB Access</vt:lpstr>
      <vt:lpstr>Entity Framework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</dc:title>
  <dc:creator>doomHmmr</dc:creator>
  <cp:lastModifiedBy>Dusan Palider</cp:lastModifiedBy>
  <cp:revision>87</cp:revision>
  <dcterms:created xsi:type="dcterms:W3CDTF">2010-11-14T22:01:35Z</dcterms:created>
  <dcterms:modified xsi:type="dcterms:W3CDTF">2015-03-06T02:46:33Z</dcterms:modified>
</cp:coreProperties>
</file>